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2"/>
  </p:notesMasterIdLst>
  <p:sldIdLst>
    <p:sldId id="256" r:id="rId2"/>
    <p:sldId id="257" r:id="rId3"/>
    <p:sldId id="258" r:id="rId4"/>
    <p:sldId id="259" r:id="rId5"/>
    <p:sldId id="260" r:id="rId6"/>
    <p:sldId id="265" r:id="rId7"/>
    <p:sldId id="264" r:id="rId8"/>
    <p:sldId id="261" r:id="rId9"/>
    <p:sldId id="262" r:id="rId10"/>
    <p:sldId id="263"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55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79364E-3E80-4D8A-8093-63EE1767B4D4}" type="datetimeFigureOut">
              <a:rPr lang="tr-TR" smtClean="0"/>
              <a:t>18.10.2023</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67DC4A-1AB1-4C23-A3CC-A738D3A9AE2A}" type="slidenum">
              <a:rPr lang="tr-TR" smtClean="0"/>
              <a:t>‹#›</a:t>
            </a:fld>
            <a:endParaRPr lang="tr-TR"/>
          </a:p>
        </p:txBody>
      </p:sp>
    </p:spTree>
    <p:extLst>
      <p:ext uri="{BB962C8B-B14F-4D97-AF65-F5344CB8AC3E}">
        <p14:creationId xmlns:p14="http://schemas.microsoft.com/office/powerpoint/2010/main" val="10762981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8CCCBFC-0C76-4B90-A542-1FEC542E74D1}" type="slidenum">
              <a:rPr lang="tr-TR" smtClean="0"/>
              <a:t>2</a:t>
            </a:fld>
            <a:endParaRPr lang="tr-TR"/>
          </a:p>
        </p:txBody>
      </p:sp>
    </p:spTree>
    <p:extLst>
      <p:ext uri="{BB962C8B-B14F-4D97-AF65-F5344CB8AC3E}">
        <p14:creationId xmlns:p14="http://schemas.microsoft.com/office/powerpoint/2010/main" val="2075153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8C9A7C28-3525-42D9-9423-00467F0C0554}" type="datetimeFigureOut">
              <a:rPr lang="tr-TR" smtClean="0"/>
              <a:t>18.10.2023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274521-AADD-4B67-99E0-E71CDA998704}"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8C9A7C28-3525-42D9-9423-00467F0C0554}" type="datetimeFigureOut">
              <a:rPr lang="tr-TR" smtClean="0"/>
              <a:t>18.10.2023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274521-AADD-4B67-99E0-E71CDA99870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C9A7C28-3525-42D9-9423-00467F0C0554}" type="datetimeFigureOut">
              <a:rPr lang="tr-TR" smtClean="0"/>
              <a:t>18.10.2023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274521-AADD-4B67-99E0-E71CDA998704}" type="slidenum">
              <a:rPr lang="tr-TR" smtClean="0"/>
              <a:t>‹#›</a:t>
            </a:fld>
            <a:endParaRPr lang="tr-T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8C9A7C28-3525-42D9-9423-00467F0C0554}" type="datetimeFigureOut">
              <a:rPr lang="tr-TR" smtClean="0"/>
              <a:t>18.10.2023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274521-AADD-4B67-99E0-E71CDA998704}" type="slidenum">
              <a:rPr lang="tr-TR" smtClean="0"/>
              <a:t>‹#›</a:t>
            </a:fld>
            <a:endParaRPr lang="tr-TR"/>
          </a:p>
        </p:txBody>
      </p:sp>
      <p:sp>
        <p:nvSpPr>
          <p:cNvPr id="7" name="Title 6"/>
          <p:cNvSpPr>
            <a:spLocks noGrp="1"/>
          </p:cNvSpPr>
          <p:nvPr>
            <p:ph type="title"/>
          </p:nvPr>
        </p:nvSpPr>
        <p:spPr/>
        <p:txBody>
          <a:bodyPr/>
          <a:lstStyle/>
          <a:p>
            <a:r>
              <a:rPr lang="tr-TR"/>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8C9A7C28-3525-42D9-9423-00467F0C0554}" type="datetimeFigureOut">
              <a:rPr lang="tr-TR" smtClean="0"/>
              <a:t>18.10.2023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274521-AADD-4B67-99E0-E71CDA998704}"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5" name="Date Placeholder 4"/>
          <p:cNvSpPr>
            <a:spLocks noGrp="1"/>
          </p:cNvSpPr>
          <p:nvPr>
            <p:ph type="dt" sz="half" idx="10"/>
          </p:nvPr>
        </p:nvSpPr>
        <p:spPr/>
        <p:txBody>
          <a:bodyPr/>
          <a:lstStyle/>
          <a:p>
            <a:fld id="{8C9A7C28-3525-42D9-9423-00467F0C0554}" type="datetimeFigureOut">
              <a:rPr lang="tr-TR" smtClean="0"/>
              <a:t>18.10.2023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8274521-AADD-4B67-99E0-E71CDA998704}" type="slidenum">
              <a:rPr lang="tr-TR" smtClean="0"/>
              <a:t>‹#›</a:t>
            </a:fld>
            <a:endParaRPr lang="tr-TR"/>
          </a:p>
        </p:txBody>
      </p:sp>
      <p:sp>
        <p:nvSpPr>
          <p:cNvPr id="9" name="Content Placeholder 8"/>
          <p:cNvSpPr>
            <a:spLocks noGrp="1"/>
          </p:cNvSpPr>
          <p:nvPr>
            <p:ph sz="quarter" idx="13"/>
          </p:nvPr>
        </p:nvSpPr>
        <p:spPr>
          <a:xfrm>
            <a:off x="676655" y="2679192"/>
            <a:ext cx="3822192" cy="34472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C9A7C28-3525-42D9-9423-00467F0C0554}" type="datetimeFigureOut">
              <a:rPr lang="tr-TR" smtClean="0"/>
              <a:t>18.10.2023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8274521-AADD-4B67-99E0-E71CDA998704}"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8C9A7C28-3525-42D9-9423-00467F0C0554}" type="datetimeFigureOut">
              <a:rPr lang="tr-TR" smtClean="0"/>
              <a:t>18.10.2023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8274521-AADD-4B67-99E0-E71CDA998704}"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C9A7C28-3525-42D9-9423-00467F0C0554}" type="datetimeFigureOut">
              <a:rPr lang="tr-TR" smtClean="0"/>
              <a:t>18.10.2023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8274521-AADD-4B67-99E0-E71CDA99870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C9A7C28-3525-42D9-9423-00467F0C0554}" type="datetimeFigureOut">
              <a:rPr lang="tr-TR" smtClean="0"/>
              <a:t>18.10.2023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8274521-AADD-4B67-99E0-E71CDA998704}" type="slidenum">
              <a:rPr lang="tr-TR" smtClean="0"/>
              <a:t>‹#›</a:t>
            </a:fld>
            <a:endParaRPr lang="tr-T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C9A7C28-3525-42D9-9423-00467F0C0554}" type="datetimeFigureOut">
              <a:rPr lang="tr-TR" smtClean="0"/>
              <a:t>18.10.2023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8274521-AADD-4B67-99E0-E71CDA998704}" type="slidenum">
              <a:rPr lang="tr-TR" smtClean="0"/>
              <a:t>‹#›</a:t>
            </a:fld>
            <a:endParaRPr lang="tr-T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8C9A7C28-3525-42D9-9423-00467F0C0554}" type="datetimeFigureOut">
              <a:rPr lang="tr-TR" smtClean="0"/>
              <a:t>18.10.2023</a:t>
            </a:fld>
            <a:endParaRPr lang="tr-T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A8274521-AADD-4B67-99E0-E71CDA998704}" type="slidenum">
              <a:rPr lang="tr-TR" smtClean="0"/>
              <a:t>‹#›</a:t>
            </a:fld>
            <a:endParaRPr lang="tr-T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mevlana@giresun.edu.t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dirty="0"/>
              <a:t>MEVLANA DEĞİŞİM PROGRAMI</a:t>
            </a: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7693276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Güre Yerleşkesi Fen Edebiyat Fakültesi Zemin Kat</a:t>
            </a:r>
          </a:p>
          <a:p>
            <a:r>
              <a:rPr lang="tr-TR" dirty="0"/>
              <a:t>Dahili: 1836</a:t>
            </a:r>
          </a:p>
          <a:p>
            <a:r>
              <a:rPr lang="tr-TR" dirty="0"/>
              <a:t>E-posta: </a:t>
            </a:r>
            <a:r>
              <a:rPr lang="tr-TR" dirty="0">
                <a:hlinkClick r:id="rId2"/>
              </a:rPr>
              <a:t>mevlana@giresun.edu.tr</a:t>
            </a:r>
            <a:endParaRPr lang="tr-TR" dirty="0"/>
          </a:p>
          <a:p>
            <a:r>
              <a:rPr lang="tr-TR"/>
              <a:t>Web sitesi: https://mevlana.giresun.edu.tr</a:t>
            </a:r>
            <a:endParaRPr lang="tr-TR" dirty="0"/>
          </a:p>
        </p:txBody>
      </p:sp>
      <p:sp>
        <p:nvSpPr>
          <p:cNvPr id="3" name="Başlık 2"/>
          <p:cNvSpPr>
            <a:spLocks noGrp="1"/>
          </p:cNvSpPr>
          <p:nvPr>
            <p:ph type="title"/>
          </p:nvPr>
        </p:nvSpPr>
        <p:spPr/>
        <p:txBody>
          <a:bodyPr/>
          <a:lstStyle/>
          <a:p>
            <a:r>
              <a:rPr lang="tr-TR" dirty="0"/>
              <a:t>İLETİŞİM</a:t>
            </a:r>
          </a:p>
        </p:txBody>
      </p:sp>
    </p:spTree>
    <p:extLst>
      <p:ext uri="{BB962C8B-B14F-4D97-AF65-F5344CB8AC3E}">
        <p14:creationId xmlns:p14="http://schemas.microsoft.com/office/powerpoint/2010/main" val="1108338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sz="2800" dirty="0"/>
              <a:t>Mevlana Değişim Programı, Türkiye  Cumhuriyeti'nin yeni vizyonu çerçevesinde yurt içinde eğitim veren yükseköğretim kurumları ile yurt dışında eğitim veren yükseköğretim kurumları  arasında öğrenci ve öğretim elemanı değişimini mümkün kılmaktadır.</a:t>
            </a:r>
          </a:p>
        </p:txBody>
      </p:sp>
      <p:sp>
        <p:nvSpPr>
          <p:cNvPr id="2" name="Başlık 1"/>
          <p:cNvSpPr>
            <a:spLocks noGrp="1"/>
          </p:cNvSpPr>
          <p:nvPr>
            <p:ph type="title"/>
          </p:nvPr>
        </p:nvSpPr>
        <p:spPr/>
        <p:txBody>
          <a:bodyPr>
            <a:normAutofit/>
          </a:bodyPr>
          <a:lstStyle/>
          <a:p>
            <a:r>
              <a:rPr lang="tr-TR" dirty="0"/>
              <a:t>Mevlana Değişim Programı Nedir?</a:t>
            </a:r>
          </a:p>
        </p:txBody>
      </p:sp>
    </p:spTree>
    <p:extLst>
      <p:ext uri="{BB962C8B-B14F-4D97-AF65-F5344CB8AC3E}">
        <p14:creationId xmlns:p14="http://schemas.microsoft.com/office/powerpoint/2010/main" val="3567313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dirty="0"/>
              <a:t>Mevlana Değişim Programı kapsamında öğrenci değişimine, Türkiye'deki bütün yükseköğretim kurumlarında; örgün eğitim programlarına kayıtlı öğrenciler Mevlana Değişim Programına katılabilmektedir.</a:t>
            </a:r>
          </a:p>
        </p:txBody>
      </p:sp>
      <p:sp>
        <p:nvSpPr>
          <p:cNvPr id="2" name="Başlık 1"/>
          <p:cNvSpPr>
            <a:spLocks noGrp="1"/>
          </p:cNvSpPr>
          <p:nvPr>
            <p:ph type="title"/>
          </p:nvPr>
        </p:nvSpPr>
        <p:spPr/>
        <p:txBody>
          <a:bodyPr>
            <a:normAutofit fontScale="90000"/>
          </a:bodyPr>
          <a:lstStyle/>
          <a:p>
            <a:br>
              <a:rPr lang="tr-TR" sz="3200" dirty="0"/>
            </a:br>
            <a:br>
              <a:rPr lang="tr-TR" sz="3200" dirty="0"/>
            </a:br>
            <a:r>
              <a:rPr lang="tr-TR" sz="2800" dirty="0"/>
              <a:t>Mevlana Değişim Programına Kimler Katılabilir?</a:t>
            </a:r>
            <a:br>
              <a:rPr lang="tr-TR" sz="3200" dirty="0"/>
            </a:br>
            <a:endParaRPr lang="tr-TR" sz="3200" dirty="0"/>
          </a:p>
        </p:txBody>
      </p:sp>
    </p:spTree>
    <p:extLst>
      <p:ext uri="{BB962C8B-B14F-4D97-AF65-F5344CB8AC3E}">
        <p14:creationId xmlns:p14="http://schemas.microsoft.com/office/powerpoint/2010/main" val="2343421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dirty="0"/>
              <a:t>Öğrencinin örgün eğitim verilen yükseköğretim kurumlarında kayıtlı önlisans, lisans, yüksek lisans veya doktora öğrencisi olması, Önlisans ve lisans öğrencilerinin genel akademik not ortalamasının 4 üzerinden en az 2 buçuk olması, Yüksek lisans ve doktora öğrencilerinin genel akademik not ortalamasının 4 üzerinden en az 3 olması. </a:t>
            </a:r>
          </a:p>
        </p:txBody>
      </p:sp>
      <p:sp>
        <p:nvSpPr>
          <p:cNvPr id="2" name="Başlık 1"/>
          <p:cNvSpPr>
            <a:spLocks noGrp="1"/>
          </p:cNvSpPr>
          <p:nvPr>
            <p:ph type="title"/>
          </p:nvPr>
        </p:nvSpPr>
        <p:spPr/>
        <p:txBody>
          <a:bodyPr/>
          <a:lstStyle/>
          <a:p>
            <a:r>
              <a:rPr lang="tr-TR" dirty="0"/>
              <a:t>Programa Katılım Şartları:</a:t>
            </a:r>
          </a:p>
        </p:txBody>
      </p:sp>
    </p:spTree>
    <p:extLst>
      <p:ext uri="{BB962C8B-B14F-4D97-AF65-F5344CB8AC3E}">
        <p14:creationId xmlns:p14="http://schemas.microsoft.com/office/powerpoint/2010/main" val="1393226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pPr algn="just"/>
            <a:r>
              <a:rPr lang="tr-TR" dirty="0"/>
              <a:t>Mevlana Değişim Programı öğrencisi olmak için gerekli puan %50 dil puanı + %50 Not Ortalaması ile hesaplanmaktadır.</a:t>
            </a:r>
          </a:p>
          <a:p>
            <a:pPr algn="just"/>
            <a:r>
              <a:rPr lang="tr-TR" dirty="0"/>
              <a:t>Ön lisans ve lisans programlarının hazırlık ve birinci sınıfında okuyan  öğrenciler ile hazırlık ve bilimsel hazırlık dönemlerinde bulunan yüksek lisans ve doktora öğrencileri, esas eğitime başladıkları ilk yarıyıl için bu programdan faydalanamazlar.</a:t>
            </a:r>
          </a:p>
          <a:p>
            <a:pPr algn="just"/>
            <a:r>
              <a:rPr lang="tr-TR" dirty="0"/>
              <a:t>Öğrenci değişim süresi en az 1, en fazla 2 yarıyılı kapsar. Eğitimin toplam süresi 1 eğitim-öğretim yılını aşamaz.</a:t>
            </a:r>
          </a:p>
          <a:p>
            <a:endParaRPr lang="tr-TR" dirty="0"/>
          </a:p>
        </p:txBody>
      </p:sp>
      <p:sp>
        <p:nvSpPr>
          <p:cNvPr id="2" name="Başlık 1"/>
          <p:cNvSpPr>
            <a:spLocks noGrp="1"/>
          </p:cNvSpPr>
          <p:nvPr>
            <p:ph type="title"/>
          </p:nvPr>
        </p:nvSpPr>
        <p:spPr/>
        <p:txBody>
          <a:bodyPr>
            <a:normAutofit fontScale="90000"/>
          </a:bodyPr>
          <a:lstStyle/>
          <a:p>
            <a:r>
              <a:rPr lang="tr-TR" dirty="0"/>
              <a:t>Mevlana Değişim Programına Başvuru Şartları:</a:t>
            </a:r>
          </a:p>
        </p:txBody>
      </p:sp>
    </p:spTree>
    <p:extLst>
      <p:ext uri="{BB962C8B-B14F-4D97-AF65-F5344CB8AC3E}">
        <p14:creationId xmlns:p14="http://schemas.microsoft.com/office/powerpoint/2010/main" val="1097081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5E562204-D132-9035-19B9-AB24B106AB1D}"/>
              </a:ext>
            </a:extLst>
          </p:cNvPr>
          <p:cNvSpPr>
            <a:spLocks noGrp="1"/>
          </p:cNvSpPr>
          <p:nvPr>
            <p:ph idx="1"/>
          </p:nvPr>
        </p:nvSpPr>
        <p:spPr/>
        <p:txBody>
          <a:bodyPr/>
          <a:lstStyle/>
          <a:p>
            <a:pPr algn="just"/>
            <a:r>
              <a:rPr lang="tr-TR" dirty="0"/>
              <a:t>Öğrencilerin değişim yapabileceği yüksek öğretim kurumları Üniversitemiz ile anlaşma/protokol imzalanmış kurumlar ile sınırlıdır.</a:t>
            </a:r>
          </a:p>
          <a:p>
            <a:endParaRPr lang="tr-TR" dirty="0"/>
          </a:p>
          <a:p>
            <a:pPr marL="0" indent="0">
              <a:buNone/>
            </a:pPr>
            <a:endParaRPr lang="tr-TR" dirty="0"/>
          </a:p>
        </p:txBody>
      </p:sp>
      <p:sp>
        <p:nvSpPr>
          <p:cNvPr id="3" name="Başlık 2">
            <a:extLst>
              <a:ext uri="{FF2B5EF4-FFF2-40B4-BE49-F238E27FC236}">
                <a16:creationId xmlns:a16="http://schemas.microsoft.com/office/drawing/2014/main" id="{E3E56334-99D9-1EEF-C136-B35E21B9C86D}"/>
              </a:ext>
            </a:extLst>
          </p:cNvPr>
          <p:cNvSpPr>
            <a:spLocks noGrp="1"/>
          </p:cNvSpPr>
          <p:nvPr>
            <p:ph type="title"/>
          </p:nvPr>
        </p:nvSpPr>
        <p:spPr/>
        <p:txBody>
          <a:bodyPr>
            <a:normAutofit fontScale="90000"/>
          </a:bodyPr>
          <a:lstStyle/>
          <a:p>
            <a:r>
              <a:rPr lang="tr-TR" dirty="0"/>
              <a:t>Değişim </a:t>
            </a:r>
            <a:r>
              <a:rPr lang="tr-TR" dirty="0" err="1"/>
              <a:t>Yapılacabilecek</a:t>
            </a:r>
            <a:r>
              <a:rPr lang="tr-TR" dirty="0"/>
              <a:t> Üniversite ve Bölümler </a:t>
            </a:r>
          </a:p>
        </p:txBody>
      </p:sp>
    </p:spTree>
    <p:extLst>
      <p:ext uri="{BB962C8B-B14F-4D97-AF65-F5344CB8AC3E}">
        <p14:creationId xmlns:p14="http://schemas.microsoft.com/office/powerpoint/2010/main" val="3437996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E4DEAB69-ECA9-2819-224C-301C6C2FC10E}"/>
              </a:ext>
            </a:extLst>
          </p:cNvPr>
          <p:cNvSpPr>
            <a:spLocks noGrp="1"/>
          </p:cNvSpPr>
          <p:nvPr>
            <p:ph idx="1"/>
          </p:nvPr>
        </p:nvSpPr>
        <p:spPr/>
        <p:txBody>
          <a:bodyPr>
            <a:normAutofit/>
          </a:bodyPr>
          <a:lstStyle/>
          <a:p>
            <a:r>
              <a:rPr lang="tr-TR" dirty="0"/>
              <a:t>Değerlendirme sonuçları YÖK’e gönderilir ve öğrenci seçimi YÖK tarafından yapılır.</a:t>
            </a:r>
          </a:p>
          <a:p>
            <a:r>
              <a:rPr lang="tr-TR" dirty="0"/>
              <a:t>Değişime katılmaya hak kazanan öğrenciler bir dönem yurt dışında öğrenim görebilir. İkinci döneme uzatma talebi YÖK’ten gelen karara bağlıdır.</a:t>
            </a:r>
          </a:p>
          <a:p>
            <a:r>
              <a:rPr lang="tr-TR" dirty="0"/>
              <a:t>Burs almadan değişime katılmak isteyen öğrencilerin başvuru sırasında bunu belirtmesi durumunda YÖK çoğunlukla olumlu dönüş yapmaktadır.</a:t>
            </a:r>
          </a:p>
        </p:txBody>
      </p:sp>
      <p:sp>
        <p:nvSpPr>
          <p:cNvPr id="3" name="Başlık 2">
            <a:extLst>
              <a:ext uri="{FF2B5EF4-FFF2-40B4-BE49-F238E27FC236}">
                <a16:creationId xmlns:a16="http://schemas.microsoft.com/office/drawing/2014/main" id="{45A00833-781E-FA27-BAEF-B62B6DA01364}"/>
              </a:ext>
            </a:extLst>
          </p:cNvPr>
          <p:cNvSpPr>
            <a:spLocks noGrp="1"/>
          </p:cNvSpPr>
          <p:nvPr>
            <p:ph type="title"/>
          </p:nvPr>
        </p:nvSpPr>
        <p:spPr/>
        <p:txBody>
          <a:bodyPr/>
          <a:lstStyle/>
          <a:p>
            <a:r>
              <a:rPr lang="tr-TR" dirty="0"/>
              <a:t>Değerlendirme</a:t>
            </a:r>
          </a:p>
        </p:txBody>
      </p:sp>
    </p:spTree>
    <p:extLst>
      <p:ext uri="{BB962C8B-B14F-4D97-AF65-F5344CB8AC3E}">
        <p14:creationId xmlns:p14="http://schemas.microsoft.com/office/powerpoint/2010/main" val="2330333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dirty="0"/>
              <a:t>Öğrenciler sadece, Mevlana Değişim Programı öğrencisi oldukları süre zarfında kayıtlarının bulunduğu örgün yükseköğretim kurumlarına ödemekle yükümlü oldukları katkı paylarını ya da öğrenim ücretlerini ödemeye devam ederler. Değişim programı çerçevesinde gideceği yükseköğretim kurumuna ayrıca bir eğitim öğretim ücreti ödemezler.</a:t>
            </a:r>
          </a:p>
        </p:txBody>
      </p:sp>
      <p:sp>
        <p:nvSpPr>
          <p:cNvPr id="2" name="Başlık 1"/>
          <p:cNvSpPr>
            <a:spLocks noGrp="1"/>
          </p:cNvSpPr>
          <p:nvPr>
            <p:ph type="title"/>
          </p:nvPr>
        </p:nvSpPr>
        <p:spPr/>
        <p:txBody>
          <a:bodyPr>
            <a:normAutofit fontScale="90000"/>
          </a:bodyPr>
          <a:lstStyle/>
          <a:p>
            <a:r>
              <a:rPr lang="tr-TR" dirty="0"/>
              <a:t>Öğrenciler gittikleri kurumda öğrenim ücreti öderler mi?</a:t>
            </a:r>
          </a:p>
        </p:txBody>
      </p:sp>
    </p:spTree>
    <p:extLst>
      <p:ext uri="{BB962C8B-B14F-4D97-AF65-F5344CB8AC3E}">
        <p14:creationId xmlns:p14="http://schemas.microsoft.com/office/powerpoint/2010/main" val="3134454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endParaRPr lang="tr-TR" dirty="0"/>
          </a:p>
          <a:p>
            <a:pPr marL="0" indent="0" algn="just">
              <a:buNone/>
            </a:pPr>
            <a:r>
              <a:rPr lang="tr-TR" dirty="0"/>
              <a:t>YÖK, burs miktarını ülkeler itibarıyla değişik oranlarda belirlemeye yetkilidir. Öğrencilere yapılacak ödemelerde, burs miktarının %70'i aylıklar halinde ödenir. Geri kalan %30’luk burs tutarının ödemesi, öğrencinin başarılı olduğu derslerin toplam kredisinin, almakla yükümlü olduğu tüm derslerin toplam kredisine oranı esas alınarak  yapılır.</a:t>
            </a:r>
          </a:p>
        </p:txBody>
      </p:sp>
      <p:sp>
        <p:nvSpPr>
          <p:cNvPr id="2" name="Başlık 1"/>
          <p:cNvSpPr>
            <a:spLocks noGrp="1"/>
          </p:cNvSpPr>
          <p:nvPr>
            <p:ph type="title"/>
          </p:nvPr>
        </p:nvSpPr>
        <p:spPr/>
        <p:txBody>
          <a:bodyPr/>
          <a:lstStyle/>
          <a:p>
            <a:r>
              <a:rPr lang="tr-TR" dirty="0"/>
              <a:t>Öğrenci Bursları:</a:t>
            </a:r>
          </a:p>
        </p:txBody>
      </p:sp>
    </p:spTree>
    <p:extLst>
      <p:ext uri="{BB962C8B-B14F-4D97-AF65-F5344CB8AC3E}">
        <p14:creationId xmlns:p14="http://schemas.microsoft.com/office/powerpoint/2010/main" val="34062877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15</TotalTime>
  <Words>411</Words>
  <Application>Microsoft Office PowerPoint</Application>
  <PresentationFormat>Ekran Gösterisi (4:3)</PresentationFormat>
  <Paragraphs>28</Paragraphs>
  <Slides>10</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Calibri</vt:lpstr>
      <vt:lpstr>Candara</vt:lpstr>
      <vt:lpstr>Symbol</vt:lpstr>
      <vt:lpstr>Dalga Biçimi</vt:lpstr>
      <vt:lpstr>MEVLANA DEĞİŞİM PROGRAMI</vt:lpstr>
      <vt:lpstr>Mevlana Değişim Programı Nedir?</vt:lpstr>
      <vt:lpstr>  Mevlana Değişim Programına Kimler Katılabilir? </vt:lpstr>
      <vt:lpstr>Programa Katılım Şartları:</vt:lpstr>
      <vt:lpstr>Mevlana Değişim Programına Başvuru Şartları:</vt:lpstr>
      <vt:lpstr>Değişim Yapılacabilecek Üniversite ve Bölümler </vt:lpstr>
      <vt:lpstr>Değerlendirme</vt:lpstr>
      <vt:lpstr>Öğrenciler gittikleri kurumda öğrenim ücreti öderler mi?</vt:lpstr>
      <vt:lpstr>Öğrenci Bursları:</vt:lpstr>
      <vt:lpstr>İLETİŞİM</vt:lpstr>
    </vt:vector>
  </TitlesOfParts>
  <Company>Oem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MEVLANA DEĞİŞİM PROGRAMI</dc:title>
  <dc:creator>Windows Kullanıcısı</dc:creator>
  <cp:lastModifiedBy>Anıl MANGUŞ</cp:lastModifiedBy>
  <cp:revision>11</cp:revision>
  <dcterms:created xsi:type="dcterms:W3CDTF">2023-10-09T09:38:33Z</dcterms:created>
  <dcterms:modified xsi:type="dcterms:W3CDTF">2023-10-18T14:02:41Z</dcterms:modified>
</cp:coreProperties>
</file>